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1932"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381000" y="685800"/>
            <a:ext cx="6096000" cy="3429000"/>
          </a:xfrm>
          <a:prstGeom prst="rect">
            <a:avLst/>
          </a:prstGeom>
        </p:spPr>
        <p:txBody>
          <a:bodyPr/>
          <a:lstStyle/>
          <a:p>
            <a:endParaRPr/>
          </a:p>
        </p:txBody>
      </p:sp>
      <p:sp>
        <p:nvSpPr>
          <p:cNvPr id="123" name="Shape 123"/>
          <p:cNvSpPr>
            <a:spLocks noGrp="1"/>
          </p:cNvSpPr>
          <p:nvPr>
            <p:ph type="body" sz="quarter" idx="1"/>
          </p:nvPr>
        </p:nvSpPr>
        <p:spPr>
          <a:prstGeom prst="rect">
            <a:avLst/>
          </a:prstGeom>
        </p:spPr>
        <p:txBody>
          <a:bodyPr/>
          <a:lstStyle/>
          <a:p>
            <a:pPr defTabSz="914400">
              <a:lnSpc>
                <a:spcPct val="100000"/>
              </a:lnSpc>
              <a:defRPr>
                <a:latin typeface="Calibri"/>
                <a:ea typeface="Calibri"/>
                <a:cs typeface="Calibri"/>
                <a:sym typeface="Calibri"/>
              </a:defRPr>
            </a:pPr>
            <a:r>
              <a:t>Personal introduction:</a:t>
            </a:r>
          </a:p>
          <a:p>
            <a:pPr defTabSz="914400">
              <a:lnSpc>
                <a:spcPct val="100000"/>
              </a:lnSpc>
              <a:defRPr>
                <a:latin typeface="Calibri"/>
                <a:ea typeface="Calibri"/>
                <a:cs typeface="Calibri"/>
                <a:sym typeface="Calibri"/>
              </a:defRPr>
            </a:pPr>
            <a:r>
              <a:t>Hi, my name is Keary Donovan.  My background is in motion control and management information systems.  I’m here with you today to present educational information about how to translate production’s data collection for exchange with databases in the office that evaluate manufacturing’s processes.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 name="Shape 1018"/>
          <p:cNvSpPr>
            <a:spLocks noGrp="1" noRot="1" noChangeAspect="1"/>
          </p:cNvSpPr>
          <p:nvPr>
            <p:ph type="sldImg"/>
          </p:nvPr>
        </p:nvSpPr>
        <p:spPr>
          <a:xfrm>
            <a:off x="381000" y="685800"/>
            <a:ext cx="6096000" cy="3429000"/>
          </a:xfrm>
          <a:prstGeom prst="rect">
            <a:avLst/>
          </a:prstGeom>
        </p:spPr>
        <p:txBody>
          <a:bodyPr/>
          <a:lstStyle/>
          <a:p>
            <a:endParaRPr/>
          </a:p>
        </p:txBody>
      </p:sp>
      <p:sp>
        <p:nvSpPr>
          <p:cNvPr id="1019" name="Shape 1019"/>
          <p:cNvSpPr>
            <a:spLocks noGrp="1"/>
          </p:cNvSpPr>
          <p:nvPr>
            <p:ph type="body" sz="quarter" idx="1"/>
          </p:nvPr>
        </p:nvSpPr>
        <p:spPr>
          <a:prstGeom prst="rect">
            <a:avLst/>
          </a:prstGeom>
        </p:spPr>
        <p:txBody>
          <a:bodyPr/>
          <a:lstStyle/>
          <a:p>
            <a:r>
              <a:t>Rather than packets of data being able to go from one network to another like a router, an appliance running a single application like our MES gateway appliance doesn’t pass data through unless the fields are mapped between the two networks using the custom application.</a:t>
            </a:r>
          </a:p>
        </p:txBody>
      </p:sp>
    </p:spTree>
    <p:extLst>
      <p:ext uri="{BB962C8B-B14F-4D97-AF65-F5344CB8AC3E}">
        <p14:creationId xmlns:p14="http://schemas.microsoft.com/office/powerpoint/2010/main" val="371657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381000" y="685800"/>
            <a:ext cx="6096000" cy="3429000"/>
          </a:xfrm>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lvl1pPr defTabSz="914400">
              <a:lnSpc>
                <a:spcPct val="100000"/>
              </a:lnSpc>
              <a:defRPr>
                <a:latin typeface="Calibri"/>
                <a:ea typeface="Calibri"/>
                <a:cs typeface="Calibri"/>
                <a:sym typeface="Calibri"/>
              </a:defRPr>
            </a:lvl1pPr>
          </a:lstStyle>
          <a:p>
            <a:r>
              <a:t>For Q&amp;A during the presentation, use our hashtag #OTMESIT on Twitter for ongoing conversations.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pPr defTabSz="914400">
              <a:lnSpc>
                <a:spcPct val="100000"/>
              </a:lnSpc>
              <a:defRPr>
                <a:latin typeface="Calibri"/>
                <a:ea typeface="Calibri"/>
                <a:cs typeface="Calibri"/>
                <a:sym typeface="Calibri"/>
              </a:defRPr>
            </a:pPr>
            <a:r>
              <a:t>Our presentation is about how the Data Commander as an MES gateway appliance simplifies the deployment of Industry 4.0/Smart Manufacturing.  Data Collection is simplified by addressing the organizational conflicts as well as the technological obstacles. </a:t>
            </a:r>
          </a:p>
          <a:p>
            <a:pPr marL="160421" indent="-160421" defTabSz="914400">
              <a:lnSpc>
                <a:spcPct val="100000"/>
              </a:lnSpc>
              <a:buSzPct val="100000"/>
              <a:buAutoNum type="arabicPeriod"/>
              <a:defRPr>
                <a:latin typeface="Calibri"/>
                <a:ea typeface="Calibri"/>
                <a:cs typeface="Calibri"/>
                <a:sym typeface="Calibri"/>
              </a:defRPr>
            </a:pPr>
            <a:r>
              <a:t> The three stake holders in data exchange are: Engineering, IT, and Manufacturing Process Managers. Understanding their roles and their responsibilities helps illustrate the problems manufacturers have had exchanging data with the factory floor. </a:t>
            </a:r>
          </a:p>
          <a:p>
            <a:pPr marL="160421" indent="-160421" defTabSz="914400">
              <a:lnSpc>
                <a:spcPct val="100000"/>
              </a:lnSpc>
              <a:buSzPct val="100000"/>
              <a:buAutoNum type="arabicPeriod"/>
              <a:defRPr>
                <a:latin typeface="Calibri"/>
                <a:ea typeface="Calibri"/>
                <a:cs typeface="Calibri"/>
                <a:sym typeface="Calibri"/>
              </a:defRPr>
            </a:pPr>
            <a:r>
              <a:t> Manufacturing’s component and software suppliers have been convincing Manufacturing Process Managers to converge the OT and IT disciplines.  Convergence is a solution that creates its own problems.</a:t>
            </a:r>
          </a:p>
          <a:p>
            <a:pPr marL="160421" indent="-160421" defTabSz="914400">
              <a:lnSpc>
                <a:spcPct val="100000"/>
              </a:lnSpc>
              <a:buSzPct val="100000"/>
              <a:buAutoNum type="arabicPeriod"/>
              <a:defRPr>
                <a:latin typeface="Calibri"/>
                <a:ea typeface="Calibri"/>
                <a:cs typeface="Calibri"/>
                <a:sym typeface="Calibri"/>
              </a:defRPr>
            </a:pPr>
            <a:r>
              <a:t> Our goal is to educate decision makers and users about how an MES gateway appliance solves the inherent flaws of industrial PCs being used to converge OT with IT systems.  We isolate OT and IT systems to exchange production data.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pPr defTabSz="914400">
              <a:lnSpc>
                <a:spcPct val="100000"/>
              </a:lnSpc>
              <a:defRPr>
                <a:latin typeface="Calibri"/>
                <a:ea typeface="Calibri"/>
                <a:cs typeface="Calibri"/>
                <a:sym typeface="Calibri"/>
              </a:defRPr>
            </a:pPr>
            <a:r>
              <a:t>Our workshop is going to teach how an MES gateway appliance will radically simplify Smart Manufacturing deployment.</a:t>
            </a:r>
          </a:p>
          <a:p>
            <a:pPr defTabSz="914400">
              <a:lnSpc>
                <a:spcPct val="100000"/>
              </a:lnSpc>
              <a:defRPr>
                <a:latin typeface="Calibri"/>
                <a:ea typeface="Calibri"/>
                <a:cs typeface="Calibri"/>
                <a:sym typeface="Calibri"/>
              </a:defRPr>
            </a:pPr>
            <a:endParaRPr/>
          </a:p>
          <a:p>
            <a:pPr defTabSz="914400">
              <a:lnSpc>
                <a:spcPct val="100000"/>
              </a:lnSpc>
              <a:defRPr>
                <a:latin typeface="Calibri"/>
                <a:ea typeface="Calibri"/>
                <a:cs typeface="Calibri"/>
                <a:sym typeface="Calibri"/>
              </a:defRPr>
            </a:pPr>
            <a:r>
              <a:t>Who’s ready for the next big thing?  Who would like to see the payback on their investment from the last big thing?</a:t>
            </a:r>
          </a:p>
          <a:p>
            <a:pPr defTabSz="914400">
              <a:lnSpc>
                <a:spcPct val="100000"/>
              </a:lnSpc>
              <a:defRPr>
                <a:latin typeface="Calibri"/>
                <a:ea typeface="Calibri"/>
                <a:cs typeface="Calibri"/>
                <a:sym typeface="Calibri"/>
              </a:defRPr>
            </a:pPr>
            <a:endParaRPr/>
          </a:p>
          <a:p>
            <a:pPr defTabSz="914400">
              <a:lnSpc>
                <a:spcPct val="100000"/>
              </a:lnSpc>
              <a:defRPr>
                <a:latin typeface="Calibri"/>
                <a:ea typeface="Calibri"/>
                <a:cs typeface="Calibri"/>
                <a:sym typeface="Calibri"/>
              </a:defRPr>
            </a:pPr>
            <a:r>
              <a:t>IoT is not necessarily a new concept.  It used to be called telemetry or data acquisition or supervisory control.  Very few in industry plan on sending their proprietary sensor data to the cloud instead of to a machine’s PLC, but there is profitable opportunity in Smart Manufacturing.  Manufacturers can use their existing technology to improve monitoring and control, and deploy manufacturing’s data communications more broadly… if it were connected correctly.</a:t>
            </a:r>
          </a:p>
          <a:p>
            <a:pPr defTabSz="914400">
              <a:lnSpc>
                <a:spcPct val="100000"/>
              </a:lnSpc>
              <a:defRPr>
                <a:latin typeface="Calibri"/>
                <a:ea typeface="Calibri"/>
                <a:cs typeface="Calibri"/>
                <a:sym typeface="Calibri"/>
              </a:defRPr>
            </a:pPr>
            <a:endParaRPr/>
          </a:p>
          <a:p>
            <a:pPr defTabSz="914400">
              <a:lnSpc>
                <a:spcPct val="100000"/>
              </a:lnSpc>
              <a:defRPr>
                <a:latin typeface="Calibri"/>
                <a:ea typeface="Calibri"/>
                <a:cs typeface="Calibri"/>
                <a:sym typeface="Calibri"/>
              </a:defRPr>
            </a:pPr>
            <a:r>
              <a:t>A dedicated MES gateway appliance used to connect manufacturing’s Operations Technology (OT) with administration’s Information Technology (IT) eliminates PCs and OPC middleware from the factory floor, and all of the complex and compromising connection issues that come with them. </a:t>
            </a:r>
          </a:p>
          <a:p>
            <a:pPr defTabSz="914400">
              <a:lnSpc>
                <a:spcPct val="100000"/>
              </a:lnSpc>
              <a:defRPr>
                <a:latin typeface="Calibri"/>
                <a:ea typeface="Calibri"/>
                <a:cs typeface="Calibri"/>
                <a:sym typeface="Calibri"/>
              </a:defRPr>
            </a:pPr>
            <a:endParaRPr/>
          </a:p>
          <a:p>
            <a:pPr defTabSz="914400">
              <a:lnSpc>
                <a:spcPct val="100000"/>
              </a:lnSpc>
              <a:defRPr>
                <a:latin typeface="Calibri"/>
                <a:ea typeface="Calibri"/>
                <a:cs typeface="Calibri"/>
                <a:sym typeface="Calibri"/>
              </a:defRP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pPr defTabSz="914400">
              <a:lnSpc>
                <a:spcPct val="100000"/>
              </a:lnSpc>
              <a:defRPr>
                <a:latin typeface="Calibri"/>
                <a:ea typeface="Calibri"/>
                <a:cs typeface="Calibri"/>
                <a:sym typeface="Calibri"/>
              </a:defRPr>
            </a:pPr>
            <a:r>
              <a:t>How many managers are in the audience?</a:t>
            </a:r>
          </a:p>
          <a:p>
            <a:pPr defTabSz="914400">
              <a:lnSpc>
                <a:spcPct val="100000"/>
              </a:lnSpc>
              <a:defRPr>
                <a:latin typeface="Calibri"/>
                <a:ea typeface="Calibri"/>
                <a:cs typeface="Calibri"/>
                <a:sym typeface="Calibri"/>
              </a:defRPr>
            </a:pPr>
            <a:endParaRPr/>
          </a:p>
          <a:p>
            <a:pPr defTabSz="914400">
              <a:lnSpc>
                <a:spcPct val="100000"/>
              </a:lnSpc>
              <a:defRPr>
                <a:latin typeface="Calibri"/>
                <a:ea typeface="Calibri"/>
                <a:cs typeface="Calibri"/>
                <a:sym typeface="Calibri"/>
              </a:defRPr>
            </a:pPr>
            <a:r>
              <a:t>Manager’s, I want you to be honest with yourself - did your pulse beat a little faster at the site of a dashboard?  I mean c’mon, it’s all of product development and production analysis at your fingertips!  </a:t>
            </a:r>
          </a:p>
          <a:p>
            <a:pPr defTabSz="914400">
              <a:lnSpc>
                <a:spcPct val="100000"/>
              </a:lnSpc>
              <a:defRPr>
                <a:latin typeface="Calibri"/>
                <a:ea typeface="Calibri"/>
                <a:cs typeface="Calibri"/>
                <a:sym typeface="Calibri"/>
              </a:defRPr>
            </a:pPr>
            <a:endParaRPr/>
          </a:p>
          <a:p>
            <a:pPr defTabSz="914400">
              <a:lnSpc>
                <a:spcPct val="100000"/>
              </a:lnSpc>
              <a:defRPr>
                <a:latin typeface="Calibri"/>
                <a:ea typeface="Calibri"/>
                <a:cs typeface="Calibri"/>
                <a:sym typeface="Calibri"/>
              </a:defRPr>
            </a:pPr>
            <a:r>
              <a:t>Why shouldn’t you expect production data this way?  We traveled here with pocket sized devices that allow us to work anywhere we choose.  Today we chose to work remotely, but we didn’t disconnect from our office while we’re here.  So why is it so hard for a manager to have the same simple connection with their production floor?</a:t>
            </a:r>
          </a:p>
          <a:p>
            <a:pPr defTabSz="914400">
              <a:lnSpc>
                <a:spcPct val="100000"/>
              </a:lnSpc>
              <a:defRPr>
                <a:latin typeface="Calibri"/>
                <a:ea typeface="Calibri"/>
                <a:cs typeface="Calibri"/>
                <a:sym typeface="Calibri"/>
              </a:defRPr>
            </a:pPr>
            <a:endParaRPr/>
          </a:p>
          <a:p>
            <a:pPr defTabSz="914400">
              <a:lnSpc>
                <a:spcPct val="100000"/>
              </a:lnSpc>
              <a:defRPr>
                <a:latin typeface="Calibri"/>
                <a:ea typeface="Calibri"/>
                <a:cs typeface="Calibri"/>
                <a:sym typeface="Calibri"/>
              </a:defRPr>
            </a:pPr>
            <a:r>
              <a:t>PCs on the production floor are preventing the acquisition of the production data (MDA) you need to meet your goals.  Engineers responsible for OT, and IT professionals responsible for system administration cannot take ownership of a PC on the production line, because of the natural conflict between the two systems' responsibilities and areas of expertise.</a:t>
            </a:r>
          </a:p>
          <a:p>
            <a:pPr defTabSz="914400">
              <a:lnSpc>
                <a:spcPct val="100000"/>
              </a:lnSpc>
              <a:defRPr>
                <a:latin typeface="Calibri"/>
                <a:ea typeface="Calibri"/>
                <a:cs typeface="Calibri"/>
                <a:sym typeface="Calibri"/>
              </a:defRPr>
            </a:pPr>
            <a:endParaRPr/>
          </a:p>
          <a:p>
            <a:pPr defTabSz="914400">
              <a:lnSpc>
                <a:spcPct val="100000"/>
              </a:lnSpc>
              <a:defRPr>
                <a:latin typeface="Calibri"/>
                <a:ea typeface="Calibri"/>
                <a:cs typeface="Calibri"/>
                <a:sym typeface="Calibri"/>
              </a:defRPr>
            </a:pPr>
            <a:r>
              <a:t>You may be asking how could a billion dollar automation industry, filled with talented and educated professionals, have not found an easy connection between OT and IT already, when the information is needed so badly and is so justifiable?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xfrm>
            <a:off x="381000" y="685800"/>
            <a:ext cx="6096000" cy="3429000"/>
          </a:xfrm>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pPr>
              <a:lnSpc>
                <a:spcPct val="117999"/>
              </a:lnSpc>
            </a:pPr>
            <a:r>
              <a:t>How many engineers are in the audience?  </a:t>
            </a:r>
          </a:p>
          <a:p>
            <a:pPr>
              <a:lnSpc>
                <a:spcPct val="117999"/>
              </a:lnSpc>
            </a:pPr>
            <a:endParaRPr/>
          </a:p>
          <a:p>
            <a:pPr>
              <a:lnSpc>
                <a:spcPct val="117999"/>
              </a:lnSpc>
            </a:pPr>
            <a:r>
              <a:t>This is a $13M Mclaren F1 supercar.  It’s controls are totally dependent on a made-to-order CA card in a Compaq </a:t>
            </a:r>
            <a:r>
              <a:rPr strike="sngStrike"/>
              <a:t>LTE 5280</a:t>
            </a:r>
            <a:r>
              <a:t> laptop from the early 1990s.  </a:t>
            </a:r>
            <a:r>
              <a:rPr strike="sngStrike"/>
              <a:t>That Compaq is running a made-to-order CA card, and if you’re lucky, you may be able to find one on eBay.</a:t>
            </a:r>
            <a:endParaRPr u="sng"/>
          </a:p>
          <a:p>
            <a:pPr>
              <a:lnSpc>
                <a:spcPct val="117999"/>
              </a:lnSpc>
            </a:pPr>
            <a:endParaRPr u="sng"/>
          </a:p>
          <a:p>
            <a:pPr>
              <a:lnSpc>
                <a:spcPct val="117999"/>
              </a:lnSpc>
            </a:pPr>
            <a:r>
              <a:t>To most people, this news is an absurd story of incompetence.  To engineers designing around legacy systems in process and production, it’s common place.  Process and quality assurance are ensured through </a:t>
            </a:r>
            <a:r>
              <a:rPr u="sng"/>
              <a:t>systematic methods to maintain defined control parameters</a:t>
            </a:r>
            <a:r>
              <a:t>.  Once they’re in place, processes are not to be tinkered with.</a:t>
            </a:r>
          </a:p>
          <a:p>
            <a:pPr>
              <a:lnSpc>
                <a:spcPct val="117999"/>
              </a:lnSpc>
            </a:pPr>
            <a:endParaRPr strike="sngStrike"/>
          </a:p>
          <a:p>
            <a:pPr>
              <a:lnSpc>
                <a:spcPct val="117999"/>
              </a:lnSpc>
            </a:pPr>
            <a:r>
              <a:t>All components of a production line that are passing and failing parts rely on decades of legacy automation solutions.  Each device used in production is part of an interdependent system.  Systematic methods maintain defined control parameters for process and quality assurance.</a:t>
            </a:r>
          </a:p>
          <a:p>
            <a:pPr>
              <a:lnSpc>
                <a:spcPct val="117999"/>
              </a:lnSpc>
            </a:pPr>
            <a:endParaRPr/>
          </a:p>
          <a:p>
            <a:pPr>
              <a:lnSpc>
                <a:spcPct val="117999"/>
              </a:lnSpc>
            </a:pPr>
            <a:r>
              <a:t>Any component to be added to the process must comply with the web of solutions that engineers are responsible for, and not interfere with engineers’ production QA responsibilities.</a:t>
            </a:r>
          </a:p>
          <a:p>
            <a:pPr>
              <a:lnSpc>
                <a:spcPct val="117999"/>
              </a:lnSpc>
            </a:pPr>
            <a:endParaRPr/>
          </a:p>
          <a:p>
            <a:pPr>
              <a:lnSpc>
                <a:spcPct val="117999"/>
              </a:lnSpc>
            </a:pPr>
            <a:endParaRPr/>
          </a:p>
          <a:p>
            <a:pPr>
              <a:lnSpc>
                <a:spcPct val="117999"/>
              </a:lnSpc>
            </a:pPr>
            <a:endParaRPr/>
          </a:p>
          <a:p>
            <a:pPr>
              <a:lnSpc>
                <a:spcPct val="117999"/>
              </a:lnSpc>
            </a:pPr>
            <a:endParaRPr/>
          </a:p>
          <a:p>
            <a:pPr>
              <a:lnSpc>
                <a:spcPct val="117999"/>
              </a:lnSpc>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381000" y="685800"/>
            <a:ext cx="6096000" cy="3429000"/>
          </a:xfrm>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pPr>
              <a:lnSpc>
                <a:spcPct val="117999"/>
              </a:lnSpc>
            </a:pPr>
            <a:r>
              <a:t>How many IT professionals are in the audience?</a:t>
            </a:r>
          </a:p>
          <a:p>
            <a:pPr>
              <a:lnSpc>
                <a:spcPct val="117999"/>
              </a:lnSpc>
            </a:pPr>
            <a:endParaRPr/>
          </a:p>
          <a:p>
            <a:pPr>
              <a:lnSpc>
                <a:spcPct val="117999"/>
              </a:lnSpc>
            </a:pPr>
            <a:r>
              <a:t>In June, 2010, a tiny company in Belarus received a complaint about a software glitch.  Detectives found a virus named Stuxnet. Unlike viruses and worms on the internet, this one was not trying to steal passwords, identities, or money.  It crawled from computer to computer, around the world, looking for a network using a specific type of equipment - a Siemens S7 300 PLC.  The virus was designed to speed up the motors that control nuclear plant centrifuges past what they’re meant to be, and damage them.  Operators couldn’t see any damage because the virus was disguised from supervisory control (PC-based SCADA). </a:t>
            </a:r>
          </a:p>
          <a:p>
            <a:pPr>
              <a:lnSpc>
                <a:spcPct val="117999"/>
              </a:lnSpc>
            </a:pPr>
            <a:endParaRPr/>
          </a:p>
          <a:p>
            <a:pPr>
              <a:lnSpc>
                <a:spcPct val="117999"/>
              </a:lnSpc>
            </a:pPr>
            <a:r>
              <a:t>System Administrators have 2 problems: 1) dumb users  2) smart users.</a:t>
            </a:r>
          </a:p>
          <a:p>
            <a:pPr>
              <a:lnSpc>
                <a:spcPct val="117999"/>
              </a:lnSpc>
            </a:pPr>
            <a:endParaRPr/>
          </a:p>
          <a:p>
            <a:pPr>
              <a:lnSpc>
                <a:spcPct val="117999"/>
              </a:lnSpc>
            </a:pPr>
            <a:r>
              <a:t>Any PC in the organization is a security risk.  The dominant and accepted technologies for implementing communication with </a:t>
            </a:r>
            <a:r>
              <a:rPr strike="sngStrike"/>
              <a:t>the</a:t>
            </a:r>
            <a:r>
              <a:t> controls and automation on the production floor are 1) proprietary PC software and 2) OPC middleware.  Either of these solutions are a security problem for IT because they’re responsible for every PC on their network.  Any PC is a security risk and must be managed to avoid hacking and system errors.</a:t>
            </a:r>
          </a:p>
          <a:p>
            <a:pPr>
              <a:lnSpc>
                <a:spcPct val="117999"/>
              </a:lnSpc>
            </a:pPr>
            <a:endParaRPr/>
          </a:p>
          <a:p>
            <a:pPr>
              <a:lnSpc>
                <a:spcPct val="117999"/>
              </a:lnSpc>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381000" y="685800"/>
            <a:ext cx="6096000" cy="3429000"/>
          </a:xfrm>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pPr defTabSz="914400">
              <a:lnSpc>
                <a:spcPct val="100000"/>
              </a:lnSpc>
              <a:defRPr>
                <a:latin typeface="Calibri"/>
                <a:ea typeface="Calibri"/>
                <a:cs typeface="Calibri"/>
                <a:sym typeface="Calibri"/>
              </a:defRPr>
            </a:pPr>
            <a:r>
              <a:t>At this point, how likely does it seem our production managers are going to get their dashboard?  No admins want the security problem of an engineers’ PC entering their IT network, and no engineers want the process and QA risk of the office’s PCs effecting machine availibility.  But why?  Aren’t they both hyper-diligent about the data integrity of their networks?</a:t>
            </a:r>
          </a:p>
          <a:p>
            <a:pPr defTabSz="914400">
              <a:lnSpc>
                <a:spcPct val="100000"/>
              </a:lnSpc>
              <a:defRPr>
                <a:latin typeface="Calibri"/>
                <a:ea typeface="Calibri"/>
                <a:cs typeface="Calibri"/>
                <a:sym typeface="Calibri"/>
              </a:defRPr>
            </a:pPr>
            <a:endParaRPr/>
          </a:p>
          <a:p>
            <a:pPr defTabSz="914400">
              <a:lnSpc>
                <a:spcPct val="100000"/>
              </a:lnSpc>
              <a:defRPr>
                <a:latin typeface="Calibri"/>
                <a:ea typeface="Calibri"/>
                <a:cs typeface="Calibri"/>
                <a:sym typeface="Calibri"/>
              </a:defRPr>
            </a:pPr>
            <a:r>
              <a:t>Both disciplines manage security, change management, and their data differently, and the expertise of one is in direct conflict with the expertise of the other.</a:t>
            </a:r>
          </a:p>
          <a:p>
            <a:pPr defTabSz="914400">
              <a:lnSpc>
                <a:spcPct val="100000"/>
              </a:lnSpc>
              <a:defRPr>
                <a:latin typeface="Calibri"/>
                <a:ea typeface="Calibri"/>
                <a:cs typeface="Calibri"/>
                <a:sym typeface="Calibri"/>
              </a:defRPr>
            </a:pPr>
            <a:r>
              <a:t>Security in OT means making sure the production is always available and online.  Security in IT means total and complete confidentiality.</a:t>
            </a:r>
          </a:p>
          <a:p>
            <a:pPr defTabSz="914400">
              <a:lnSpc>
                <a:spcPct val="100000"/>
              </a:lnSpc>
              <a:defRPr>
                <a:latin typeface="Calibri"/>
                <a:ea typeface="Calibri"/>
                <a:cs typeface="Calibri"/>
                <a:sym typeface="Calibri"/>
              </a:defRPr>
            </a:pPr>
            <a:endParaRPr/>
          </a:p>
          <a:p>
            <a:pPr defTabSz="914400">
              <a:lnSpc>
                <a:spcPct val="100000"/>
              </a:lnSpc>
              <a:defRPr>
                <a:latin typeface="Calibri"/>
                <a:ea typeface="Calibri"/>
                <a:cs typeface="Calibri"/>
                <a:sym typeface="Calibri"/>
              </a:defRPr>
            </a:pPr>
            <a:r>
              <a:t>Changes in OT are discouraged and infrequent.  When changes are required, they’re scheduled a long-time in advance to plan production accordingly.  IT must make constant, and immediate security patches to protect the network.</a:t>
            </a:r>
          </a:p>
          <a:p>
            <a:pPr defTabSz="914400">
              <a:lnSpc>
                <a:spcPct val="100000"/>
              </a:lnSpc>
              <a:defRPr>
                <a:latin typeface="Calibri"/>
                <a:ea typeface="Calibri"/>
                <a:cs typeface="Calibri"/>
                <a:sym typeface="Calibri"/>
              </a:defRPr>
            </a:pPr>
            <a:endParaRPr/>
          </a:p>
          <a:p>
            <a:pPr defTabSz="914400">
              <a:lnSpc>
                <a:spcPct val="100000"/>
              </a:lnSpc>
              <a:defRPr>
                <a:latin typeface="Calibri"/>
                <a:ea typeface="Calibri"/>
                <a:cs typeface="Calibri"/>
                <a:sym typeface="Calibri"/>
              </a:defRPr>
            </a:pPr>
            <a:r>
              <a:t>OT’s ON/OFF machine data is simple, but runs at an extremely high rate to coordinate production processes in real-time.  IT’s data consists of complex operating systems and updates that run at low data rates in comparison to OT’s.</a:t>
            </a:r>
          </a:p>
          <a:p>
            <a:pPr defTabSz="914400">
              <a:lnSpc>
                <a:spcPct val="100000"/>
              </a:lnSpc>
              <a:defRPr>
                <a:latin typeface="Calibri"/>
                <a:ea typeface="Calibri"/>
                <a:cs typeface="Calibri"/>
                <a:sym typeface="Calibri"/>
              </a:defRPr>
            </a:pPr>
            <a:endParaRPr/>
          </a:p>
          <a:p>
            <a:pPr defTabSz="914400">
              <a:lnSpc>
                <a:spcPct val="100000"/>
              </a:lnSpc>
              <a:defRPr>
                <a:latin typeface="Calibri"/>
                <a:ea typeface="Calibri"/>
                <a:cs typeface="Calibri"/>
                <a:sym typeface="Calibri"/>
              </a:defRPr>
            </a:pPr>
            <a:r>
              <a:t>Smart Manufacturing has been made difficult because companies are trying to converge systems that should be isolated from each other.</a:t>
            </a:r>
          </a:p>
          <a:p>
            <a:pPr defTabSz="914400">
              <a:lnSpc>
                <a:spcPct val="100000"/>
              </a:lnSpc>
              <a:defRPr>
                <a:latin typeface="Calibri"/>
                <a:ea typeface="Calibri"/>
                <a:cs typeface="Calibri"/>
                <a:sym typeface="Calibri"/>
              </a:defRP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381000" y="685800"/>
            <a:ext cx="6096000" cy="3429000"/>
          </a:xfrm>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t>Now, we’re going to demonstrate how to exchange data between a Rockwell PLC and a SQL database.  The demonstration is of a point and click interface that talks natively in the PLC language/protocol and the SQL programming languages.  We will reduce a typical months-long project down to minutes.  Please use the chat window (or Twitter #OTMESIT) to present your questions for our Q&amp;A session afterwards.</a:t>
            </a:r>
          </a:p>
          <a:p>
            <a:endParaRPr/>
          </a:p>
          <a:p>
            <a:r>
              <a:t>Thank you for your attention, and now please welcome Brandon Ellis, our engineer and inventor of the Data Commander MES gateway appliance.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74148" y="2044700"/>
            <a:ext cx="16391967" cy="3238500"/>
          </a:xfrm>
          <a:prstGeom prst="rect">
            <a:avLst/>
          </a:prstGeom>
        </p:spPr>
        <p:txBody>
          <a:bodyPr anchor="b"/>
          <a:lstStyle/>
          <a:p>
            <a:r>
              <a:t>Title Text</a:t>
            </a:r>
          </a:p>
        </p:txBody>
      </p:sp>
      <p:sp>
        <p:nvSpPr>
          <p:cNvPr id="12" name="Body Level One…"/>
          <p:cNvSpPr txBox="1">
            <a:spLocks noGrp="1"/>
          </p:cNvSpPr>
          <p:nvPr>
            <p:ph type="body" sz="quarter" idx="1"/>
          </p:nvPr>
        </p:nvSpPr>
        <p:spPr>
          <a:xfrm>
            <a:off x="474148" y="5270500"/>
            <a:ext cx="16391967" cy="1295400"/>
          </a:xfrm>
          <a:prstGeom prst="rect">
            <a:avLst/>
          </a:prstGeom>
        </p:spPr>
        <p:txBody>
          <a:bodyPr anchor="t"/>
          <a:lstStyle>
            <a:lvl1pPr marL="0" indent="0" algn="ctr">
              <a:spcBef>
                <a:spcPts val="0"/>
              </a:spcBef>
              <a:buSzTx/>
              <a:buNone/>
            </a:lvl1pPr>
            <a:lvl2pPr marL="0" indent="228611" algn="ctr">
              <a:spcBef>
                <a:spcPts val="0"/>
              </a:spcBef>
              <a:buSzTx/>
              <a:buNone/>
            </a:lvl2pPr>
            <a:lvl3pPr marL="0" indent="457223" algn="ctr">
              <a:spcBef>
                <a:spcPts val="0"/>
              </a:spcBef>
              <a:buSzTx/>
              <a:buNone/>
            </a:lvl3pPr>
            <a:lvl4pPr marL="0" indent="685835" algn="ctr">
              <a:spcBef>
                <a:spcPts val="0"/>
              </a:spcBef>
              <a:buSzTx/>
              <a:buNone/>
            </a:lvl4pPr>
            <a:lvl5pPr marL="0" indent="914446"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693385" y="5689601"/>
            <a:ext cx="13953493" cy="533608"/>
          </a:xfrm>
          <a:prstGeom prst="rect">
            <a:avLst/>
          </a:prstGeom>
        </p:spPr>
        <p:txBody>
          <a:bodyPr anchor="t">
            <a:spAutoFit/>
          </a:bodyPr>
          <a:lstStyle>
            <a:lvl1pPr marL="0" indent="0" algn="ctr">
              <a:spcBef>
                <a:spcPts val="0"/>
              </a:spcBef>
              <a:buSzTx/>
              <a:buNone/>
              <a:defRPr sz="2801"/>
            </a:lvl1pPr>
          </a:lstStyle>
          <a:p>
            <a:r>
              <a:t>–Johnny Appleseed</a:t>
            </a:r>
          </a:p>
        </p:txBody>
      </p:sp>
      <p:sp>
        <p:nvSpPr>
          <p:cNvPr id="94" name="“Type a quote here.”"/>
          <p:cNvSpPr txBox="1">
            <a:spLocks noGrp="1"/>
          </p:cNvSpPr>
          <p:nvPr>
            <p:ph type="body" sz="quarter" idx="14"/>
          </p:nvPr>
        </p:nvSpPr>
        <p:spPr>
          <a:xfrm>
            <a:off x="1693385" y="4133067"/>
            <a:ext cx="13953493" cy="687368"/>
          </a:xfrm>
          <a:prstGeom prst="rect">
            <a:avLst/>
          </a:prstGeom>
        </p:spPr>
        <p:txBody>
          <a:bodyPr>
            <a:spAutoFit/>
          </a:bodyPr>
          <a:lstStyle>
            <a:lvl1pPr marL="0" indent="0" algn="ctr">
              <a:spcBef>
                <a:spcPts val="0"/>
              </a:spcBef>
              <a:buSzTx/>
              <a:buNone/>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7340263"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794988" y="520700"/>
            <a:ext cx="13851890" cy="5860236"/>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693385" y="6908800"/>
            <a:ext cx="13953493" cy="1282700"/>
          </a:xfrm>
          <a:prstGeom prst="rect">
            <a:avLst/>
          </a:prstGeom>
        </p:spPr>
        <p:txBody>
          <a:bodyPr/>
          <a:lstStyle/>
          <a:p>
            <a:r>
              <a:t>Title Text</a:t>
            </a:r>
          </a:p>
        </p:txBody>
      </p:sp>
      <p:sp>
        <p:nvSpPr>
          <p:cNvPr id="22" name="Body Level One…"/>
          <p:cNvSpPr txBox="1">
            <a:spLocks noGrp="1"/>
          </p:cNvSpPr>
          <p:nvPr>
            <p:ph type="body" sz="quarter" idx="1"/>
          </p:nvPr>
        </p:nvSpPr>
        <p:spPr>
          <a:xfrm>
            <a:off x="1693385" y="8191500"/>
            <a:ext cx="13953493" cy="1130300"/>
          </a:xfrm>
          <a:prstGeom prst="rect">
            <a:avLst/>
          </a:prstGeom>
        </p:spPr>
        <p:txBody>
          <a:bodyPr anchor="t"/>
          <a:lstStyle>
            <a:lvl1pPr marL="0" indent="0" algn="ctr">
              <a:spcBef>
                <a:spcPts val="0"/>
              </a:spcBef>
              <a:buSzTx/>
              <a:buNone/>
            </a:lvl1pPr>
            <a:lvl2pPr marL="0" indent="228611" algn="ctr">
              <a:spcBef>
                <a:spcPts val="0"/>
              </a:spcBef>
              <a:buSzTx/>
              <a:buNone/>
            </a:lvl2pPr>
            <a:lvl3pPr marL="0" indent="457223" algn="ctr">
              <a:spcBef>
                <a:spcPts val="0"/>
              </a:spcBef>
              <a:buSzTx/>
              <a:buNone/>
            </a:lvl3pPr>
            <a:lvl4pPr marL="0" indent="685835" algn="ctr">
              <a:spcBef>
                <a:spcPts val="0"/>
              </a:spcBef>
              <a:buSzTx/>
              <a:buNone/>
            </a:lvl4pPr>
            <a:lvl5pPr marL="0" indent="914446"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74148" y="3251200"/>
            <a:ext cx="16391967" cy="32385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8941073" y="609600"/>
            <a:ext cx="7146085" cy="77597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474149" y="1016000"/>
            <a:ext cx="7857307" cy="3886200"/>
          </a:xfrm>
          <a:prstGeom prst="rect">
            <a:avLst/>
          </a:prstGeom>
        </p:spPr>
        <p:txBody>
          <a:bodyPr anchor="b"/>
          <a:lstStyle/>
          <a:p>
            <a:r>
              <a:t>Title Text</a:t>
            </a:r>
          </a:p>
        </p:txBody>
      </p:sp>
      <p:sp>
        <p:nvSpPr>
          <p:cNvPr id="40" name="Body Level One…"/>
          <p:cNvSpPr txBox="1">
            <a:spLocks noGrp="1"/>
          </p:cNvSpPr>
          <p:nvPr>
            <p:ph type="body" sz="quarter" idx="1"/>
          </p:nvPr>
        </p:nvSpPr>
        <p:spPr>
          <a:xfrm>
            <a:off x="474149" y="4889500"/>
            <a:ext cx="7857307" cy="3886200"/>
          </a:xfrm>
          <a:prstGeom prst="rect">
            <a:avLst/>
          </a:prstGeom>
        </p:spPr>
        <p:txBody>
          <a:bodyPr anchor="t"/>
          <a:lstStyle>
            <a:lvl1pPr marL="0" indent="0" algn="ctr">
              <a:spcBef>
                <a:spcPts val="0"/>
              </a:spcBef>
              <a:buSzTx/>
              <a:buNone/>
            </a:lvl1pPr>
            <a:lvl2pPr marL="0" indent="228611" algn="ctr">
              <a:spcBef>
                <a:spcPts val="0"/>
              </a:spcBef>
              <a:buSzTx/>
              <a:buNone/>
            </a:lvl2pPr>
            <a:lvl3pPr marL="0" indent="457223" algn="ctr">
              <a:spcBef>
                <a:spcPts val="0"/>
              </a:spcBef>
              <a:buSzTx/>
              <a:buNone/>
            </a:lvl3pPr>
            <a:lvl4pPr marL="0" indent="685835" algn="ctr">
              <a:spcBef>
                <a:spcPts val="0"/>
              </a:spcBef>
              <a:buSzTx/>
              <a:buNone/>
            </a:lvl4pPr>
            <a:lvl5pPr marL="0" indent="914446"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marL="520726" indent="-520726">
              <a:lnSpc>
                <a:spcPct val="120000"/>
              </a:lnSpc>
              <a:spcBef>
                <a:spcPts val="4601"/>
              </a:spcBef>
              <a:defRPr sz="4601"/>
            </a:lvl1pPr>
            <a:lvl2pPr marL="1041452" indent="-520726">
              <a:lnSpc>
                <a:spcPct val="120000"/>
              </a:lnSpc>
              <a:spcBef>
                <a:spcPts val="4601"/>
              </a:spcBef>
              <a:defRPr sz="4601"/>
            </a:lvl2pPr>
            <a:lvl3pPr marL="1562178" indent="-520726">
              <a:lnSpc>
                <a:spcPct val="120000"/>
              </a:lnSpc>
              <a:spcBef>
                <a:spcPts val="4601"/>
              </a:spcBef>
              <a:defRPr sz="4601"/>
            </a:lvl3pPr>
            <a:lvl4pPr marL="2082905" indent="-520726">
              <a:lnSpc>
                <a:spcPct val="120000"/>
              </a:lnSpc>
              <a:spcBef>
                <a:spcPts val="4601"/>
              </a:spcBef>
              <a:defRPr sz="4601"/>
            </a:lvl4pPr>
            <a:lvl5pPr marL="2603630" indent="-520726">
              <a:lnSpc>
                <a:spcPct val="120000"/>
              </a:lnSpc>
              <a:spcBef>
                <a:spcPts val="4601"/>
              </a:spcBef>
              <a:defRPr sz="4601"/>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9161213" y="2781300"/>
            <a:ext cx="7044482" cy="61849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474149" y="2730500"/>
            <a:ext cx="7857307" cy="6299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016031" y="762000"/>
            <a:ext cx="15291267" cy="8216900"/>
          </a:xfrm>
          <a:prstGeom prst="rect">
            <a:avLst/>
          </a:prstGeom>
        </p:spPr>
        <p:txBody>
          <a:bodyPr/>
          <a:lstStyle>
            <a:lvl1pPr marL="520726" indent="-520726">
              <a:lnSpc>
                <a:spcPct val="120000"/>
              </a:lnSpc>
              <a:spcBef>
                <a:spcPts val="4601"/>
              </a:spcBef>
              <a:defRPr sz="4601"/>
            </a:lvl1pPr>
            <a:lvl2pPr marL="1041452" indent="-520726">
              <a:lnSpc>
                <a:spcPct val="120000"/>
              </a:lnSpc>
              <a:spcBef>
                <a:spcPts val="4601"/>
              </a:spcBef>
              <a:defRPr sz="4601"/>
            </a:lvl2pPr>
            <a:lvl3pPr marL="1562178" indent="-520726">
              <a:lnSpc>
                <a:spcPct val="120000"/>
              </a:lnSpc>
              <a:spcBef>
                <a:spcPts val="4601"/>
              </a:spcBef>
              <a:defRPr sz="4601"/>
            </a:lvl3pPr>
            <a:lvl4pPr marL="2082905" indent="-520726">
              <a:lnSpc>
                <a:spcPct val="120000"/>
              </a:lnSpc>
              <a:spcBef>
                <a:spcPts val="4601"/>
              </a:spcBef>
              <a:defRPr sz="4601"/>
            </a:lvl4pPr>
            <a:lvl5pPr marL="2603630" indent="-520726">
              <a:lnSpc>
                <a:spcPct val="120000"/>
              </a:lnSpc>
              <a:spcBef>
                <a:spcPts val="4601"/>
              </a:spcBef>
              <a:defRPr sz="4601"/>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8873338" y="5029200"/>
            <a:ext cx="7738770" cy="42164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8886424" y="508000"/>
            <a:ext cx="7738771" cy="421640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711224" y="508000"/>
            <a:ext cx="7744545" cy="8737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74148" y="254000"/>
            <a:ext cx="16391967" cy="2438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474148" y="2730500"/>
            <a:ext cx="16391967" cy="6299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73313" y="9247011"/>
            <a:ext cx="376706" cy="37959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29"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1pPr>
      <a:lvl2pPr marL="0" marR="0" indent="228611" algn="ctr" defTabSz="584229"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2pPr>
      <a:lvl3pPr marL="0" marR="0" indent="457223" algn="ctr" defTabSz="584229"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3pPr>
      <a:lvl4pPr marL="0" marR="0" indent="685835" algn="ctr" defTabSz="584229"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4pPr>
      <a:lvl5pPr marL="0" marR="0" indent="914446" algn="ctr" defTabSz="584229"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5pPr>
      <a:lvl6pPr marL="0" marR="0" indent="1143057" algn="ctr" defTabSz="584229"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6pPr>
      <a:lvl7pPr marL="0" marR="0" indent="1371668" algn="ctr" defTabSz="584229"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7pPr>
      <a:lvl8pPr marL="0" marR="0" indent="1600280" algn="ctr" defTabSz="584229"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8pPr>
      <a:lvl9pPr marL="0" marR="0" indent="1828892" algn="ctr" defTabSz="584229"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9pPr>
    </p:titleStyle>
    <p:bodyStyle>
      <a:lvl1pPr marL="431822" marR="0" indent="-431822" algn="l" defTabSz="584229"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1pPr>
      <a:lvl2pPr marL="863643" marR="0" indent="-431822" algn="l" defTabSz="584229"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2pPr>
      <a:lvl3pPr marL="1295465" marR="0" indent="-431822" algn="l" defTabSz="584229"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3pPr>
      <a:lvl4pPr marL="1727286" marR="0" indent="-431822" algn="l" defTabSz="584229"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4pPr>
      <a:lvl5pPr marL="2159108" marR="0" indent="-431822" algn="l" defTabSz="584229"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5pPr>
      <a:lvl6pPr marL="2590930" marR="0" indent="-431822" algn="l" defTabSz="584229"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6pPr>
      <a:lvl7pPr marL="3022751" marR="0" indent="-431822" algn="l" defTabSz="584229"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7pPr>
      <a:lvl8pPr marL="3454573" marR="0" indent="-431822" algn="l" defTabSz="584229"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8pPr>
      <a:lvl9pPr marL="3886394" marR="0" indent="-431822" algn="l" defTabSz="584229" rtl="0" latinLnBrk="0">
        <a:lnSpc>
          <a:spcPct val="100000"/>
        </a:lnSpc>
        <a:spcBef>
          <a:spcPts val="3800"/>
        </a:spcBef>
        <a:spcAft>
          <a:spcPts val="0"/>
        </a:spcAft>
        <a:buClrTx/>
        <a:buSzPct val="82000"/>
        <a:buFontTx/>
        <a:buChar char="•"/>
        <a:tabLst/>
        <a:defRPr sz="3800" b="0" i="0" u="none" strike="noStrike" cap="none" spc="0" baseline="0">
          <a:ln>
            <a:noFill/>
          </a:ln>
          <a:solidFill>
            <a:srgbClr val="535353"/>
          </a:solidFill>
          <a:uFillTx/>
          <a:latin typeface="+mn-lt"/>
          <a:ea typeface="+mn-ea"/>
          <a:cs typeface="+mn-cs"/>
          <a:sym typeface="Gill Sans Light"/>
        </a:defRPr>
      </a:lvl9pPr>
    </p:bodyStyle>
    <p:otherStyle>
      <a:lvl1pPr marL="0" marR="0" indent="0"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1pPr>
      <a:lvl2pPr marL="0" marR="0" indent="228611"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2pPr>
      <a:lvl3pPr marL="0" marR="0" indent="457223"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3pPr>
      <a:lvl4pPr marL="0" marR="0" indent="685835"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4pPr>
      <a:lvl5pPr marL="0" marR="0" indent="914446"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5pPr>
      <a:lvl6pPr marL="0" marR="0" indent="1143057"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6pPr>
      <a:lvl7pPr marL="0" marR="0" indent="1371668"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7pPr>
      <a:lvl8pPr marL="0" marR="0" indent="1600280"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8pPr>
      <a:lvl9pPr marL="0" marR="0" indent="1828892" algn="ctr" defTabSz="584229"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ranslating Industry 4.0"/>
          <p:cNvSpPr txBox="1">
            <a:spLocks noGrp="1"/>
          </p:cNvSpPr>
          <p:nvPr>
            <p:ph type="ctrTitle"/>
          </p:nvPr>
        </p:nvSpPr>
        <p:spPr>
          <a:xfrm>
            <a:off x="2523331" y="250645"/>
            <a:ext cx="12293600" cy="1518473"/>
          </a:xfrm>
          <a:prstGeom prst="rect">
            <a:avLst/>
          </a:prstGeom>
        </p:spPr>
        <p:txBody>
          <a:bodyPr/>
          <a:lstStyle/>
          <a:p>
            <a:r>
              <a:t>translating Industry 4.0</a:t>
            </a:r>
          </a:p>
        </p:txBody>
      </p:sp>
      <p:sp>
        <p:nvSpPr>
          <p:cNvPr id="120" name="Data Commander™ MES Gateway Appliance"/>
          <p:cNvSpPr txBox="1">
            <a:spLocks noGrp="1"/>
          </p:cNvSpPr>
          <p:nvPr>
            <p:ph type="subTitle" sz="quarter" idx="1"/>
          </p:nvPr>
        </p:nvSpPr>
        <p:spPr>
          <a:xfrm>
            <a:off x="2523332" y="1808732"/>
            <a:ext cx="12293600" cy="1295401"/>
          </a:xfrm>
          <a:prstGeom prst="rect">
            <a:avLst/>
          </a:prstGeom>
        </p:spPr>
        <p:txBody>
          <a:bodyPr/>
          <a:lstStyle/>
          <a:p>
            <a:r>
              <a:t>Data Commander™ MES Gateway Appliance</a:t>
            </a:r>
          </a:p>
        </p:txBody>
      </p:sp>
      <p:pic>
        <p:nvPicPr>
          <p:cNvPr id="121" name="Data_Commander_Top.png" descr="Data_Commander_Top.png"/>
          <p:cNvPicPr>
            <a:picLocks noChangeAspect="1"/>
          </p:cNvPicPr>
          <p:nvPr/>
        </p:nvPicPr>
        <p:blipFill>
          <a:blip r:embed="rId3">
            <a:extLst/>
          </a:blip>
          <a:srcRect b="2550"/>
          <a:stretch>
            <a:fillRect/>
          </a:stretch>
        </p:blipFill>
        <p:spPr>
          <a:xfrm>
            <a:off x="8502304" y="3533101"/>
            <a:ext cx="5339354" cy="4898395"/>
          </a:xfrm>
          <a:prstGeom prst="rect">
            <a:avLst/>
          </a:prstGeom>
          <a:ln w="12700">
            <a:miter lim="400000"/>
          </a:ln>
          <a:effectLst>
            <a:outerShdw blurRad="355600" rotWithShape="0">
              <a:srgbClr val="000000">
                <a:alpha val="75000"/>
              </a:srgbClr>
            </a:outerShdw>
            <a:reflection stA="50000" endPos="40000" dir="5400000" sy="-100000" algn="bl" rotWithShape="0"/>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7" name="Data Commander Network Graphic v2.pdf"/>
          <p:cNvPicPr>
            <a:picLocks noChangeAspect="1"/>
          </p:cNvPicPr>
          <p:nvPr/>
        </p:nvPicPr>
        <p:blipFill>
          <a:blip r:embed="rId3">
            <a:extLst/>
          </a:blip>
          <a:stretch>
            <a:fillRect/>
          </a:stretch>
        </p:blipFill>
        <p:spPr>
          <a:xfrm>
            <a:off x="4445245" y="-65082"/>
            <a:ext cx="7594355" cy="9818682"/>
          </a:xfrm>
          <a:prstGeom prst="rect">
            <a:avLst/>
          </a:prstGeom>
          <a:ln w="12700">
            <a:miter lim="400000"/>
          </a:ln>
        </p:spPr>
      </p:pic>
    </p:spTree>
    <p:extLst>
      <p:ext uri="{BB962C8B-B14F-4D97-AF65-F5344CB8AC3E}">
        <p14:creationId xmlns:p14="http://schemas.microsoft.com/office/powerpoint/2010/main" val="272036537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otmesit"/>
          <p:cNvSpPr txBox="1">
            <a:spLocks noGrp="1"/>
          </p:cNvSpPr>
          <p:nvPr>
            <p:ph type="ctrTitle"/>
          </p:nvPr>
        </p:nvSpPr>
        <p:spPr>
          <a:prstGeom prst="rect">
            <a:avLst/>
          </a:prstGeom>
        </p:spPr>
        <p:txBody>
          <a:bodyPr/>
          <a:lstStyle/>
          <a:p>
            <a:r>
              <a:t>#otmesit</a:t>
            </a:r>
          </a:p>
        </p:txBody>
      </p:sp>
      <p:sp>
        <p:nvSpPr>
          <p:cNvPr id="126" name="Questions and Answers"/>
          <p:cNvSpPr txBox="1">
            <a:spLocks noGrp="1"/>
          </p:cNvSpPr>
          <p:nvPr>
            <p:ph type="subTitle" sz="quarter" idx="1"/>
          </p:nvPr>
        </p:nvSpPr>
        <p:spPr>
          <a:prstGeom prst="rect">
            <a:avLst/>
          </a:prstGeom>
        </p:spPr>
        <p:txBody>
          <a:bodyPr/>
          <a:lstStyle/>
          <a:p>
            <a:r>
              <a:t>Questions and Answers </a:t>
            </a:r>
          </a:p>
        </p:txBody>
      </p:sp>
      <p:pic>
        <p:nvPicPr>
          <p:cNvPr id="127" name="twitter-logo.png" descr="twitter-logo.png"/>
          <p:cNvPicPr>
            <a:picLocks noChangeAspect="1"/>
          </p:cNvPicPr>
          <p:nvPr/>
        </p:nvPicPr>
        <p:blipFill>
          <a:blip r:embed="rId3">
            <a:extLst/>
          </a:blip>
          <a:srcRect t="22889" b="22889"/>
          <a:stretch>
            <a:fillRect/>
          </a:stretch>
        </p:blipFill>
        <p:spPr>
          <a:xfrm>
            <a:off x="10333049" y="903227"/>
            <a:ext cx="4471885" cy="1332264"/>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Data_Commander_Top.png" descr="Data_Commander_Top.png"/>
          <p:cNvPicPr>
            <a:picLocks noGrp="1" noChangeAspect="1"/>
          </p:cNvPicPr>
          <p:nvPr>
            <p:ph type="pic" idx="13"/>
          </p:nvPr>
        </p:nvPicPr>
        <p:blipFill>
          <a:blip r:embed="rId3">
            <a:extLst/>
          </a:blip>
          <a:srcRect b="1912"/>
          <a:stretch>
            <a:fillRect/>
          </a:stretch>
        </p:blipFill>
        <p:spPr>
          <a:xfrm>
            <a:off x="8873331" y="3983045"/>
            <a:ext cx="5359400" cy="4948965"/>
          </a:xfrm>
          <a:prstGeom prst="rect">
            <a:avLst/>
          </a:prstGeom>
          <a:effectLst>
            <a:outerShdw blurRad="355600" rotWithShape="0">
              <a:srgbClr val="000000">
                <a:alpha val="75000"/>
              </a:srgbClr>
            </a:outerShdw>
            <a:reflection stA="50000" endPos="40000" dir="5400000" sy="-100000" algn="bl" rotWithShape="0"/>
          </a:effectLst>
        </p:spPr>
      </p:pic>
      <p:sp>
        <p:nvSpPr>
          <p:cNvPr id="132" name="Roles - Stake Holders of…"/>
          <p:cNvSpPr txBox="1">
            <a:spLocks noGrp="1"/>
          </p:cNvSpPr>
          <p:nvPr>
            <p:ph type="body" sz="quarter" idx="1"/>
          </p:nvPr>
        </p:nvSpPr>
        <p:spPr>
          <a:xfrm>
            <a:off x="2523331" y="4228440"/>
            <a:ext cx="5892800" cy="3886201"/>
          </a:xfrm>
          <a:prstGeom prst="rect">
            <a:avLst/>
          </a:prstGeom>
        </p:spPr>
        <p:txBody>
          <a:bodyPr>
            <a:normAutofit lnSpcReduction="10000"/>
          </a:bodyPr>
          <a:lstStyle/>
          <a:p>
            <a:pPr defTabSz="572545">
              <a:defRPr sz="3724"/>
            </a:pPr>
            <a:r>
              <a:t>Roles - Stake Holders of </a:t>
            </a:r>
          </a:p>
          <a:p>
            <a:pPr defTabSz="572545">
              <a:defRPr sz="3724"/>
            </a:pPr>
            <a:r>
              <a:t>Data Exchange</a:t>
            </a:r>
          </a:p>
          <a:p>
            <a:pPr defTabSz="572545">
              <a:defRPr sz="3724"/>
            </a:pPr>
            <a:endParaRPr/>
          </a:p>
          <a:p>
            <a:pPr defTabSz="572545">
              <a:defRPr sz="3724"/>
            </a:pPr>
            <a:r>
              <a:t>Machine Availability vs Network Security</a:t>
            </a:r>
          </a:p>
          <a:p>
            <a:pPr defTabSz="572545">
              <a:defRPr sz="3724"/>
            </a:pPr>
            <a:endParaRPr/>
          </a:p>
          <a:p>
            <a:pPr defTabSz="572545">
              <a:defRPr sz="3724"/>
            </a:pPr>
            <a:r>
              <a:t>Appliances vs Industrial PCs</a:t>
            </a:r>
          </a:p>
        </p:txBody>
      </p:sp>
      <p:sp>
        <p:nvSpPr>
          <p:cNvPr id="133" name="IT"/>
          <p:cNvSpPr/>
          <p:nvPr/>
        </p:nvSpPr>
        <p:spPr>
          <a:xfrm>
            <a:off x="12292770" y="1622450"/>
            <a:ext cx="2726137" cy="1762114"/>
          </a:xfrm>
          <a:prstGeom prst="wedgeEllipseCallout">
            <a:avLst>
              <a:gd name="adj1" fmla="val -49385"/>
              <a:gd name="adj2" fmla="val 65233"/>
            </a:avLst>
          </a:prstGeom>
          <a:solidFill>
            <a:srgbClr val="808785"/>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7200">
                <a:solidFill>
                  <a:srgbClr val="FFFFFF"/>
                </a:solidFill>
              </a:defRPr>
            </a:lvl1pPr>
          </a:lstStyle>
          <a:p>
            <a:r>
              <a:t>IT</a:t>
            </a:r>
          </a:p>
        </p:txBody>
      </p:sp>
      <p:sp>
        <p:nvSpPr>
          <p:cNvPr id="134" name="OT"/>
          <p:cNvSpPr/>
          <p:nvPr/>
        </p:nvSpPr>
        <p:spPr>
          <a:xfrm>
            <a:off x="4716901" y="517796"/>
            <a:ext cx="6095020" cy="2141740"/>
          </a:xfrm>
          <a:prstGeom prst="wedgeEllipseCallout">
            <a:avLst>
              <a:gd name="adj1" fmla="val 51695"/>
              <a:gd name="adj2" fmla="val 93396"/>
            </a:avLst>
          </a:prstGeom>
          <a:ln w="114300">
            <a:solidFill>
              <a:srgbClr val="808785"/>
            </a:solidFill>
            <a:miter lim="400000"/>
          </a:ln>
          <a:extLst>
            <a:ext uri="{C572A759-6A51-4108-AA02-DFA0A04FC94B}">
              <ma14:wrappingTextBoxFlag xmlns:ma14="http://schemas.microsoft.com/office/mac/drawingml/2011/main" xmlns="" val="1"/>
            </a:ext>
          </a:extLst>
        </p:spPr>
        <p:txBody>
          <a:bodyPr lIns="50800" tIns="50800" rIns="50800" bIns="50800" anchor="ctr"/>
          <a:lstStyle>
            <a:lvl1pPr>
              <a:defRPr sz="7200"/>
            </a:lvl1pPr>
          </a:lstStyle>
          <a:p>
            <a:r>
              <a:t>OT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image2.png" descr="image2.png"/>
          <p:cNvPicPr>
            <a:picLocks noGrp="1" noChangeAspect="1"/>
          </p:cNvPicPr>
          <p:nvPr>
            <p:ph type="pic" idx="13"/>
          </p:nvPr>
        </p:nvPicPr>
        <p:blipFill>
          <a:blip r:embed="rId3">
            <a:extLst/>
          </a:blip>
          <a:srcRect/>
          <a:stretch>
            <a:fillRect/>
          </a:stretch>
        </p:blipFill>
        <p:spPr>
          <a:xfrm>
            <a:off x="3343329" y="842134"/>
            <a:ext cx="10729804" cy="5217368"/>
          </a:xfrm>
          <a:prstGeom prst="rect">
            <a:avLst/>
          </a:prstGeom>
        </p:spPr>
      </p:pic>
      <p:sp>
        <p:nvSpPr>
          <p:cNvPr id="139" name="4th Industrial Revolution"/>
          <p:cNvSpPr txBox="1">
            <a:spLocks noGrp="1"/>
          </p:cNvSpPr>
          <p:nvPr>
            <p:ph type="title"/>
          </p:nvPr>
        </p:nvSpPr>
        <p:spPr>
          <a:prstGeom prst="rect">
            <a:avLst/>
          </a:prstGeom>
        </p:spPr>
        <p:txBody>
          <a:bodyPr/>
          <a:lstStyle>
            <a:lvl1pPr defTabSz="479044">
              <a:defRPr sz="5904"/>
            </a:lvl1pPr>
          </a:lstStyle>
          <a:p>
            <a:r>
              <a:t>4th Industrial Revolution</a:t>
            </a:r>
          </a:p>
        </p:txBody>
      </p:sp>
      <p:sp>
        <p:nvSpPr>
          <p:cNvPr id="140" name="IIoT as evolution vs revolution."/>
          <p:cNvSpPr txBox="1">
            <a:spLocks noGrp="1"/>
          </p:cNvSpPr>
          <p:nvPr>
            <p:ph type="body" sz="quarter" idx="1"/>
          </p:nvPr>
        </p:nvSpPr>
        <p:spPr>
          <a:prstGeom prst="rect">
            <a:avLst/>
          </a:prstGeom>
        </p:spPr>
        <p:txBody>
          <a:bodyPr/>
          <a:lstStyle/>
          <a:p>
            <a:r>
              <a:t>IIoT as evolution vs revolution.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image3.png" descr="image3.png"/>
          <p:cNvPicPr>
            <a:picLocks noGrp="1" noChangeAspect="1"/>
          </p:cNvPicPr>
          <p:nvPr>
            <p:ph type="pic" idx="13"/>
          </p:nvPr>
        </p:nvPicPr>
        <p:blipFill>
          <a:blip r:embed="rId3">
            <a:extLst/>
          </a:blip>
          <a:srcRect t="5046" b="5046"/>
          <a:stretch>
            <a:fillRect/>
          </a:stretch>
        </p:blipFill>
        <p:spPr>
          <a:prstGeom prst="rect">
            <a:avLst/>
          </a:prstGeom>
        </p:spPr>
      </p:pic>
      <p:sp>
        <p:nvSpPr>
          <p:cNvPr id="145" name="management"/>
          <p:cNvSpPr txBox="1">
            <a:spLocks noGrp="1"/>
          </p:cNvSpPr>
          <p:nvPr>
            <p:ph type="title"/>
          </p:nvPr>
        </p:nvSpPr>
        <p:spPr>
          <a:prstGeom prst="rect">
            <a:avLst/>
          </a:prstGeom>
        </p:spPr>
        <p:txBody>
          <a:bodyPr/>
          <a:lstStyle/>
          <a:p>
            <a:r>
              <a:t>management</a:t>
            </a:r>
          </a:p>
        </p:txBody>
      </p:sp>
      <p:sp>
        <p:nvSpPr>
          <p:cNvPr id="146" name="MES - Manufacturing Execution Systems"/>
          <p:cNvSpPr txBox="1">
            <a:spLocks noGrp="1"/>
          </p:cNvSpPr>
          <p:nvPr>
            <p:ph type="body" sz="quarter" idx="1"/>
          </p:nvPr>
        </p:nvSpPr>
        <p:spPr>
          <a:prstGeom prst="rect">
            <a:avLst/>
          </a:prstGeom>
        </p:spPr>
        <p:txBody>
          <a:bodyPr/>
          <a:lstStyle/>
          <a:p>
            <a:r>
              <a:t>MES - Manufacturing Execution Systems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QA:Quality Assurance"/>
          <p:cNvSpPr txBox="1">
            <a:spLocks noGrp="1"/>
          </p:cNvSpPr>
          <p:nvPr>
            <p:ph type="title"/>
          </p:nvPr>
        </p:nvSpPr>
        <p:spPr>
          <a:prstGeom prst="rect">
            <a:avLst/>
          </a:prstGeom>
        </p:spPr>
        <p:txBody>
          <a:bodyPr anchor="ctr"/>
          <a:lstStyle>
            <a:lvl1pPr>
              <a:defRPr sz="8200">
                <a:latin typeface="Trebuchet MS"/>
                <a:ea typeface="Trebuchet MS"/>
                <a:cs typeface="Trebuchet MS"/>
                <a:sym typeface="Trebuchet MS"/>
              </a:defRPr>
            </a:lvl1pPr>
          </a:lstStyle>
          <a:p>
            <a:r>
              <a:t>QA:Quality Assurance</a:t>
            </a:r>
          </a:p>
        </p:txBody>
      </p:sp>
      <p:sp>
        <p:nvSpPr>
          <p:cNvPr id="151" name="Interdependent Systems…"/>
          <p:cNvSpPr txBox="1">
            <a:spLocks noGrp="1"/>
          </p:cNvSpPr>
          <p:nvPr>
            <p:ph type="body" sz="quarter" idx="1"/>
          </p:nvPr>
        </p:nvSpPr>
        <p:spPr>
          <a:prstGeom prst="rect">
            <a:avLst/>
          </a:prstGeom>
        </p:spPr>
        <p:txBody>
          <a:bodyPr/>
          <a:lstStyle/>
          <a:p>
            <a:pPr algn="l"/>
            <a:r>
              <a:t>Interdependent Systems</a:t>
            </a:r>
          </a:p>
          <a:p>
            <a:pPr algn="l"/>
            <a:endParaRPr/>
          </a:p>
          <a:p>
            <a:pPr algn="l"/>
            <a:r>
              <a:t>Verification &amp; Validation</a:t>
            </a:r>
          </a:p>
          <a:p>
            <a:pPr algn="l"/>
            <a:endParaRPr/>
          </a:p>
          <a:p>
            <a:pPr algn="l"/>
            <a:r>
              <a:t>Traceability</a:t>
            </a:r>
          </a:p>
        </p:txBody>
      </p:sp>
      <p:pic>
        <p:nvPicPr>
          <p:cNvPr id="152" name="image3.jpeg" descr="image3.jpeg"/>
          <p:cNvPicPr>
            <a:picLocks noChangeAspect="1"/>
          </p:cNvPicPr>
          <p:nvPr/>
        </p:nvPicPr>
        <p:blipFill>
          <a:blip r:embed="rId3">
            <a:extLst/>
          </a:blip>
          <a:srcRect l="2256" r="2255"/>
          <a:stretch>
            <a:fillRect/>
          </a:stretch>
        </p:blipFill>
        <p:spPr>
          <a:xfrm>
            <a:off x="9115821" y="934841"/>
            <a:ext cx="5331736" cy="3480015"/>
          </a:xfrm>
          <a:prstGeom prst="rect">
            <a:avLst/>
          </a:prstGeom>
          <a:ln w="12700">
            <a:miter lim="400000"/>
          </a:ln>
          <a:effectLst>
            <a:outerShdw blurRad="355600" dist="177800" dir="5400000" rotWithShape="0">
              <a:srgbClr val="000000">
                <a:alpha val="70000"/>
              </a:srgbClr>
            </a:outerShdw>
          </a:effectLst>
        </p:spPr>
      </p:pic>
      <p:pic>
        <p:nvPicPr>
          <p:cNvPr id="153" name="image2.jpeg" descr="image2.jpeg"/>
          <p:cNvPicPr>
            <a:picLocks noChangeAspect="1"/>
          </p:cNvPicPr>
          <p:nvPr/>
        </p:nvPicPr>
        <p:blipFill>
          <a:blip r:embed="rId4">
            <a:extLst/>
          </a:blip>
          <a:srcRect l="11968" t="9508" r="11967" b="20175"/>
          <a:stretch>
            <a:fillRect/>
          </a:stretch>
        </p:blipFill>
        <p:spPr>
          <a:xfrm>
            <a:off x="9125417" y="4688600"/>
            <a:ext cx="5312462" cy="3271995"/>
          </a:xfrm>
          <a:prstGeom prst="rect">
            <a:avLst/>
          </a:prstGeom>
          <a:ln w="12700">
            <a:miter lim="400000"/>
          </a:ln>
          <a:effectLst>
            <a:outerShdw blurRad="355600" dist="177800" dir="5400000" rotWithShape="0">
              <a:srgbClr val="000000">
                <a:alpha val="70000"/>
              </a:srgbClr>
            </a:outerShdw>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image4.jpeg" descr="image4.jpeg"/>
          <p:cNvPicPr>
            <a:picLocks noChangeAspect="1"/>
          </p:cNvPicPr>
          <p:nvPr/>
        </p:nvPicPr>
        <p:blipFill>
          <a:blip r:embed="rId3">
            <a:extLst/>
          </a:blip>
          <a:srcRect l="4386" r="4385"/>
          <a:stretch>
            <a:fillRect/>
          </a:stretch>
        </p:blipFill>
        <p:spPr>
          <a:xfrm>
            <a:off x="9127577" y="5647124"/>
            <a:ext cx="4277264" cy="2634407"/>
          </a:xfrm>
          <a:prstGeom prst="rect">
            <a:avLst/>
          </a:prstGeom>
          <a:ln w="12700">
            <a:miter lim="400000"/>
          </a:ln>
          <a:effectLst>
            <a:outerShdw blurRad="355600" dist="177800" dir="5400000" rotWithShape="0">
              <a:srgbClr val="000000">
                <a:alpha val="70000"/>
              </a:srgbClr>
            </a:outerShdw>
          </a:effectLst>
        </p:spPr>
      </p:pic>
      <p:pic>
        <p:nvPicPr>
          <p:cNvPr id="158" name="image5.jpeg" descr="image5.jpeg"/>
          <p:cNvPicPr>
            <a:picLocks noChangeAspect="1"/>
          </p:cNvPicPr>
          <p:nvPr/>
        </p:nvPicPr>
        <p:blipFill>
          <a:blip r:embed="rId4">
            <a:extLst/>
          </a:blip>
          <a:srcRect l="17350" r="17350"/>
          <a:stretch>
            <a:fillRect/>
          </a:stretch>
        </p:blipFill>
        <p:spPr>
          <a:xfrm>
            <a:off x="9063438" y="1406462"/>
            <a:ext cx="4277438" cy="3762201"/>
          </a:xfrm>
          <a:prstGeom prst="rect">
            <a:avLst/>
          </a:prstGeom>
          <a:ln w="12700">
            <a:miter lim="400000"/>
          </a:ln>
          <a:effectLst>
            <a:outerShdw blurRad="355600" dist="177800" dir="5400000" rotWithShape="0">
              <a:srgbClr val="000000">
                <a:alpha val="70000"/>
              </a:srgbClr>
            </a:outerShdw>
          </a:effectLst>
        </p:spPr>
      </p:pic>
      <p:pic>
        <p:nvPicPr>
          <p:cNvPr id="159" name="image6.jpeg" descr="image6.jpeg"/>
          <p:cNvPicPr>
            <a:picLocks noChangeAspect="1"/>
          </p:cNvPicPr>
          <p:nvPr/>
        </p:nvPicPr>
        <p:blipFill>
          <a:blip r:embed="rId5">
            <a:extLst/>
          </a:blip>
          <a:srcRect l="1892" t="3883" r="1892" b="3884"/>
          <a:stretch>
            <a:fillRect/>
          </a:stretch>
        </p:blipFill>
        <p:spPr>
          <a:xfrm rot="5400000">
            <a:off x="2367953" y="2598009"/>
            <a:ext cx="6830514" cy="4413256"/>
          </a:xfrm>
          <a:prstGeom prst="rect">
            <a:avLst/>
          </a:prstGeom>
          <a:ln w="12700">
            <a:miter lim="400000"/>
          </a:ln>
          <a:effectLst>
            <a:outerShdw blurRad="355600" dist="177800" dir="5400000" rotWithShape="0">
              <a:srgbClr val="000000">
                <a:alpha val="70000"/>
              </a:srgbClr>
            </a:outerShdw>
          </a:effec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 name="Table"/>
          <p:cNvGraphicFramePr/>
          <p:nvPr/>
        </p:nvGraphicFramePr>
        <p:xfrm>
          <a:off x="2686145" y="-168675"/>
          <a:ext cx="11967971" cy="8524308"/>
        </p:xfrm>
        <a:graphic>
          <a:graphicData uri="http://schemas.openxmlformats.org/drawingml/2006/table">
            <a:tbl>
              <a:tblPr firstRow="1" firstCol="1">
                <a:tableStyleId>{4C3C2611-4C71-4FC5-86AE-919BDF0F9419}</a:tableStyleId>
              </a:tblPr>
              <a:tblGrid>
                <a:gridCol w="3810418">
                  <a:extLst>
                    <a:ext uri="{9D8B030D-6E8A-4147-A177-3AD203B41FA5}">
                      <a16:colId xmlns:a16="http://schemas.microsoft.com/office/drawing/2014/main" val="20000"/>
                    </a:ext>
                  </a:extLst>
                </a:gridCol>
                <a:gridCol w="4099456">
                  <a:extLst>
                    <a:ext uri="{9D8B030D-6E8A-4147-A177-3AD203B41FA5}">
                      <a16:colId xmlns:a16="http://schemas.microsoft.com/office/drawing/2014/main" val="20001"/>
                    </a:ext>
                  </a:extLst>
                </a:gridCol>
                <a:gridCol w="4058097">
                  <a:extLst>
                    <a:ext uri="{9D8B030D-6E8A-4147-A177-3AD203B41FA5}">
                      <a16:colId xmlns:a16="http://schemas.microsoft.com/office/drawing/2014/main" val="20002"/>
                    </a:ext>
                  </a:extLst>
                </a:gridCol>
              </a:tblGrid>
              <a:tr h="2794279">
                <a:tc>
                  <a:txBody>
                    <a:bodyPr/>
                    <a:lstStyle/>
                    <a:p>
                      <a:pPr algn="l" defTabSz="1733973">
                        <a:defRPr sz="4400" b="1" cap="all">
                          <a:solidFill>
                            <a:srgbClr val="535353"/>
                          </a:solidFill>
                          <a:effectLst>
                            <a:outerShdw blurRad="25400" dist="25400" dir="5400000" rotWithShape="0">
                              <a:srgbClr val="000000">
                                <a:alpha val="30000"/>
                              </a:srgbClr>
                            </a:outerShdw>
                          </a:effectLst>
                          <a:latin typeface="Calibri"/>
                          <a:ea typeface="Calibri"/>
                          <a:cs typeface="Calibri"/>
                          <a:sym typeface="Calibri"/>
                        </a:defRPr>
                      </a:pPr>
                      <a:endParaRPr sz="4400"/>
                    </a:p>
                  </a:txBody>
                  <a:tcPr marL="50800" marR="50800" marT="50800" marB="50800" anchor="ctr" horzOverflow="overflow">
                    <a:lnL w="0">
                      <a:miter lim="400000"/>
                    </a:lnL>
                    <a:lnR w="0">
                      <a:miter lim="400000"/>
                    </a:lnR>
                    <a:lnT w="0">
                      <a:miter lim="400000"/>
                    </a:lnT>
                    <a:lnB w="25400">
                      <a:solidFill>
                        <a:srgbClr val="000000"/>
                      </a:solidFill>
                    </a:lnB>
                    <a:noFill/>
                  </a:tcPr>
                </a:tc>
                <a:tc>
                  <a:txBody>
                    <a:bodyPr/>
                    <a:lstStyle/>
                    <a:p>
                      <a:pPr lvl="1" algn="l" defTabSz="1733973">
                        <a:defRPr sz="4400" b="1" cap="all">
                          <a:solidFill>
                            <a:srgbClr val="535353"/>
                          </a:solidFill>
                          <a:effectLst>
                            <a:outerShdw blurRad="25400" dist="25400" dir="5400000" rotWithShape="0">
                              <a:srgbClr val="000000">
                                <a:alpha val="30000"/>
                              </a:srgbClr>
                            </a:outerShdw>
                          </a:effectLst>
                          <a:latin typeface="Calibri"/>
                          <a:ea typeface="Calibri"/>
                          <a:cs typeface="Calibri"/>
                          <a:sym typeface="Calibri"/>
                        </a:defRPr>
                      </a:pPr>
                      <a:r>
                        <a:rPr sz="4400"/>
                        <a:t>O</a:t>
                      </a:r>
                      <a:r>
                        <a:rPr sz="4400">
                          <a:solidFill>
                            <a:srgbClr val="B4B4B4"/>
                          </a:solidFill>
                        </a:rPr>
                        <a:t>perations </a:t>
                      </a:r>
                      <a:r>
                        <a:rPr sz="4400"/>
                        <a:t>t</a:t>
                      </a:r>
                      <a:r>
                        <a:rPr sz="4400">
                          <a:solidFill>
                            <a:srgbClr val="B4B4B4"/>
                          </a:solidFill>
                        </a:rPr>
                        <a:t>echnology</a:t>
                      </a:r>
                    </a:p>
                  </a:txBody>
                  <a:tcPr marL="50800" marR="50800" marT="50800" marB="50800" anchor="b" horzOverflow="overflow">
                    <a:lnL w="0">
                      <a:miter lim="400000"/>
                    </a:lnL>
                    <a:lnR w="0">
                      <a:miter lim="400000"/>
                    </a:lnR>
                    <a:lnT w="0">
                      <a:miter lim="400000"/>
                    </a:lnT>
                    <a:lnB w="12700">
                      <a:solidFill>
                        <a:srgbClr val="000000"/>
                      </a:solidFill>
                      <a:miter lim="400000"/>
                    </a:lnB>
                    <a:noFill/>
                  </a:tcPr>
                </a:tc>
                <a:tc>
                  <a:txBody>
                    <a:bodyPr/>
                    <a:lstStyle/>
                    <a:p>
                      <a:pPr lvl="1" algn="l" defTabSz="1733973">
                        <a:defRPr sz="4400" b="1" cap="all">
                          <a:solidFill>
                            <a:srgbClr val="535353"/>
                          </a:solidFill>
                          <a:effectLst>
                            <a:outerShdw blurRad="25400" dist="25400" dir="5400000" rotWithShape="0">
                              <a:srgbClr val="000000">
                                <a:alpha val="30000"/>
                              </a:srgbClr>
                            </a:outerShdw>
                          </a:effectLst>
                          <a:latin typeface="Calibri"/>
                          <a:ea typeface="Calibri"/>
                          <a:cs typeface="Calibri"/>
                          <a:sym typeface="Calibri"/>
                        </a:defRPr>
                      </a:pPr>
                      <a:r>
                        <a:rPr sz="4400"/>
                        <a:t>I</a:t>
                      </a:r>
                      <a:r>
                        <a:rPr sz="4400">
                          <a:solidFill>
                            <a:srgbClr val="B4B4B4"/>
                          </a:solidFill>
                        </a:rPr>
                        <a:t>nformation</a:t>
                      </a:r>
                      <a:r>
                        <a:rPr sz="4400">
                          <a:solidFill>
                            <a:srgbClr val="C9C3BA"/>
                          </a:solidFill>
                        </a:rPr>
                        <a:t> </a:t>
                      </a:r>
                      <a:r>
                        <a:rPr sz="4400"/>
                        <a:t>t</a:t>
                      </a:r>
                      <a:r>
                        <a:rPr sz="4400">
                          <a:solidFill>
                            <a:srgbClr val="B4B4B4"/>
                          </a:solidFill>
                        </a:rPr>
                        <a:t>echnology</a:t>
                      </a:r>
                      <a:r>
                        <a:rPr sz="4400"/>
                        <a:t> </a:t>
                      </a:r>
                    </a:p>
                  </a:txBody>
                  <a:tcPr marL="50800" marR="50800" marT="50800" marB="50800" anchor="b" horzOverflow="overflow">
                    <a:lnL w="0">
                      <a:miter lim="400000"/>
                    </a:lnL>
                    <a:lnR w="0">
                      <a:miter lim="400000"/>
                    </a:lnR>
                    <a:lnT w="0">
                      <a:miter lim="400000"/>
                    </a:lnT>
                    <a:lnB w="12700">
                      <a:solidFill>
                        <a:srgbClr val="000000"/>
                      </a:solidFill>
                      <a:miter lim="400000"/>
                    </a:lnB>
                    <a:noFill/>
                  </a:tcPr>
                </a:tc>
                <a:extLst>
                  <a:ext uri="{0D108BD9-81ED-4DB2-BD59-A6C34878D82A}">
                    <a16:rowId xmlns:a16="http://schemas.microsoft.com/office/drawing/2014/main" val="10000"/>
                  </a:ext>
                </a:extLst>
              </a:tr>
              <a:tr h="796020">
                <a:tc>
                  <a:txBody>
                    <a:bodyPr/>
                    <a:lstStyle/>
                    <a:p>
                      <a:pPr algn="l" defTabSz="1733973">
                        <a:defRPr>
                          <a:solidFill>
                            <a:srgbClr val="000000"/>
                          </a:solidFill>
                        </a:defRPr>
                      </a:pPr>
                      <a:r>
                        <a:rPr sz="4400" b="1" cap="all">
                          <a:solidFill>
                            <a:srgbClr val="535353"/>
                          </a:solidFill>
                          <a:effectLst>
                            <a:outerShdw blurRad="25400" dist="25400" dir="5400000" rotWithShape="0">
                              <a:srgbClr val="000000">
                                <a:alpha val="30000"/>
                              </a:srgbClr>
                            </a:outerShdw>
                          </a:effectLst>
                          <a:latin typeface="Calibri"/>
                          <a:ea typeface="Calibri"/>
                          <a:cs typeface="Calibri"/>
                          <a:sym typeface="Calibri"/>
                        </a:rPr>
                        <a:t>Security</a:t>
                      </a:r>
                    </a:p>
                  </a:txBody>
                  <a:tcPr marL="50800" marR="50800" marT="50800" marB="50800" anchor="ctr" horzOverflow="overflow">
                    <a:lnL w="12700">
                      <a:solidFill>
                        <a:srgbClr val="000000"/>
                      </a:solidFill>
                    </a:lnL>
                    <a:lnR w="12700">
                      <a:solidFill>
                        <a:srgbClr val="000000"/>
                      </a:solidFill>
                      <a:miter lim="400000"/>
                    </a:lnR>
                    <a:lnT w="25400">
                      <a:solidFill>
                        <a:srgbClr val="000000"/>
                      </a:solidFill>
                    </a:lnT>
                    <a:lnB w="12700">
                      <a:solidFill>
                        <a:srgbClr val="000000"/>
                      </a:solidFill>
                    </a:lnB>
                    <a:noFill/>
                  </a:tcPr>
                </a:tc>
                <a:tc>
                  <a:txBody>
                    <a:bodyPr/>
                    <a:lstStyle/>
                    <a:p>
                      <a:pPr algn="l" defTabSz="1733973">
                        <a:defRPr>
                          <a:solidFill>
                            <a:srgbClr val="000000"/>
                          </a:solidFill>
                        </a:defRPr>
                      </a:pPr>
                      <a:r>
                        <a:rPr sz="4400">
                          <a:solidFill>
                            <a:srgbClr val="535353"/>
                          </a:solidFill>
                          <a:effectLst>
                            <a:outerShdw blurRad="25400" dist="25400" dir="5400000" rotWithShape="0">
                              <a:srgbClr val="000000">
                                <a:alpha val="30000"/>
                              </a:srgbClr>
                            </a:outerShdw>
                          </a:effectLst>
                          <a:latin typeface="Calibri"/>
                          <a:ea typeface="Calibri"/>
                          <a:cs typeface="Calibri"/>
                          <a:sym typeface="Calibri"/>
                        </a:rPr>
                        <a:t>Availability</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alpha val="20000"/>
                      </a:srgbClr>
                    </a:solidFill>
                  </a:tcPr>
                </a:tc>
                <a:tc>
                  <a:txBody>
                    <a:bodyPr/>
                    <a:lstStyle/>
                    <a:p>
                      <a:pPr algn="l" defTabSz="1733973">
                        <a:defRPr>
                          <a:solidFill>
                            <a:srgbClr val="000000"/>
                          </a:solidFill>
                        </a:defRPr>
                      </a:pPr>
                      <a:r>
                        <a:rPr sz="4400">
                          <a:solidFill>
                            <a:srgbClr val="535353"/>
                          </a:solidFill>
                          <a:effectLst>
                            <a:outerShdw blurRad="25400" dist="25400" dir="5400000" rotWithShape="0">
                              <a:srgbClr val="000000">
                                <a:alpha val="30000"/>
                              </a:srgbClr>
                            </a:outerShdw>
                          </a:effectLst>
                          <a:latin typeface="Calibri"/>
                          <a:ea typeface="Calibri"/>
                          <a:cs typeface="Calibri"/>
                          <a:sym typeface="Calibri"/>
                        </a:rPr>
                        <a:t>Confidentiality</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alpha val="20000"/>
                      </a:srgbClr>
                    </a:solidFill>
                  </a:tcPr>
                </a:tc>
                <a:extLst>
                  <a:ext uri="{0D108BD9-81ED-4DB2-BD59-A6C34878D82A}">
                    <a16:rowId xmlns:a16="http://schemas.microsoft.com/office/drawing/2014/main" val="10001"/>
                  </a:ext>
                </a:extLst>
              </a:tr>
              <a:tr h="2802517">
                <a:tc>
                  <a:txBody>
                    <a:bodyPr/>
                    <a:lstStyle/>
                    <a:p>
                      <a:pPr algn="l" defTabSz="1733973">
                        <a:defRPr sz="4400" b="1" cap="all">
                          <a:solidFill>
                            <a:srgbClr val="535353"/>
                          </a:solidFill>
                          <a:effectLst>
                            <a:outerShdw blurRad="25400" dist="25400" dir="5400000" rotWithShape="0">
                              <a:srgbClr val="000000">
                                <a:alpha val="30000"/>
                              </a:srgbClr>
                            </a:outerShdw>
                          </a:effectLst>
                          <a:latin typeface="Calibri"/>
                          <a:ea typeface="Calibri"/>
                          <a:cs typeface="Calibri"/>
                          <a:sym typeface="Calibri"/>
                        </a:defRPr>
                      </a:pPr>
                      <a:r>
                        <a:rPr sz="4400"/>
                        <a:t>Change</a:t>
                      </a:r>
                    </a:p>
                    <a:p>
                      <a:pPr algn="l" defTabSz="1733973">
                        <a:defRPr sz="4400" b="1" cap="all">
                          <a:solidFill>
                            <a:srgbClr val="535353"/>
                          </a:solidFill>
                          <a:effectLst>
                            <a:outerShdw blurRad="25400" dist="25400" dir="5400000" rotWithShape="0">
                              <a:srgbClr val="000000">
                                <a:alpha val="30000"/>
                              </a:srgbClr>
                            </a:outerShdw>
                          </a:effectLst>
                          <a:latin typeface="Calibri"/>
                          <a:ea typeface="Calibri"/>
                          <a:cs typeface="Calibri"/>
                          <a:sym typeface="Calibri"/>
                        </a:defRPr>
                      </a:pPr>
                      <a:r>
                        <a:rPr sz="4400"/>
                        <a:t>management</a:t>
                      </a:r>
                    </a:p>
                  </a:txBody>
                  <a:tcPr marL="50800" marR="50800" marT="50800" marB="5080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1733973">
                        <a:defRPr>
                          <a:solidFill>
                            <a:srgbClr val="000000"/>
                          </a:solidFill>
                        </a:defRPr>
                      </a:pPr>
                      <a:r>
                        <a:rPr sz="4400">
                          <a:solidFill>
                            <a:srgbClr val="535353"/>
                          </a:solidFill>
                          <a:effectLst>
                            <a:outerShdw blurRad="25400" dist="25400" dir="5400000" rotWithShape="0">
                              <a:srgbClr val="000000">
                                <a:alpha val="30000"/>
                              </a:srgbClr>
                            </a:outerShdw>
                          </a:effectLst>
                          <a:latin typeface="Calibri"/>
                          <a:ea typeface="Calibri"/>
                          <a:cs typeface="Calibri"/>
                          <a:sym typeface="Calibri"/>
                        </a:rPr>
                        <a:t>Scheduled in advance, Patches are negative</a:t>
                      </a:r>
                    </a:p>
                  </a:txBody>
                  <a:tcPr marL="50800" marR="50800" marT="50800" marB="50800" anchor="ctr" horzOverflow="overflow">
                    <a:lnL w="12700">
                      <a:solidFill>
                        <a:srgbClr val="000000"/>
                      </a:solidFill>
                    </a:lnL>
                    <a:lnR w="12700">
                      <a:solidFill>
                        <a:srgbClr val="000000"/>
                      </a:solidFill>
                    </a:lnR>
                    <a:lnT w="12700">
                      <a:solidFill>
                        <a:srgbClr val="000000"/>
                      </a:solidFill>
                      <a:miter lim="400000"/>
                    </a:lnT>
                    <a:lnB w="12700">
                      <a:solidFill>
                        <a:srgbClr val="000000"/>
                      </a:solidFill>
                      <a:miter lim="400000"/>
                    </a:lnB>
                    <a:solidFill>
                      <a:srgbClr val="000000">
                        <a:alpha val="20000"/>
                      </a:srgbClr>
                    </a:solidFill>
                  </a:tcPr>
                </a:tc>
                <a:tc>
                  <a:txBody>
                    <a:bodyPr/>
                    <a:lstStyle/>
                    <a:p>
                      <a:pPr algn="l" defTabSz="1733973">
                        <a:defRPr>
                          <a:solidFill>
                            <a:srgbClr val="000000"/>
                          </a:solidFill>
                        </a:defRPr>
                      </a:pPr>
                      <a:r>
                        <a:rPr sz="4400">
                          <a:solidFill>
                            <a:srgbClr val="535353"/>
                          </a:solidFill>
                          <a:effectLst>
                            <a:outerShdw blurRad="25400" dist="25400" dir="5400000" rotWithShape="0">
                              <a:srgbClr val="000000">
                                <a:alpha val="30000"/>
                              </a:srgbClr>
                            </a:outerShdw>
                          </a:effectLst>
                          <a:latin typeface="Calibri"/>
                          <a:ea typeface="Calibri"/>
                          <a:cs typeface="Calibri"/>
                          <a:sym typeface="Calibri"/>
                        </a:rPr>
                        <a:t>Timely, Patches are frequent</a:t>
                      </a:r>
                    </a:p>
                  </a:txBody>
                  <a:tcPr marL="50800" marR="50800" marT="50800" marB="50800" anchor="ctr" horzOverflow="overflow">
                    <a:lnL w="12700">
                      <a:solidFill>
                        <a:srgbClr val="000000"/>
                      </a:solidFill>
                    </a:lnL>
                    <a:lnR w="12700">
                      <a:solidFill>
                        <a:srgbClr val="000000"/>
                      </a:solidFill>
                    </a:lnR>
                    <a:lnT w="12700">
                      <a:solidFill>
                        <a:srgbClr val="000000"/>
                      </a:solidFill>
                      <a:miter lim="400000"/>
                    </a:lnT>
                    <a:lnB w="12700">
                      <a:solidFill>
                        <a:srgbClr val="000000"/>
                      </a:solidFill>
                      <a:miter lim="400000"/>
                    </a:lnB>
                    <a:solidFill>
                      <a:srgbClr val="000000">
                        <a:alpha val="20000"/>
                      </a:srgbClr>
                    </a:solidFill>
                  </a:tcPr>
                </a:tc>
                <a:extLst>
                  <a:ext uri="{0D108BD9-81ED-4DB2-BD59-A6C34878D82A}">
                    <a16:rowId xmlns:a16="http://schemas.microsoft.com/office/drawing/2014/main" val="10002"/>
                  </a:ext>
                </a:extLst>
              </a:tr>
              <a:tr h="2131492">
                <a:tc>
                  <a:txBody>
                    <a:bodyPr/>
                    <a:lstStyle/>
                    <a:p>
                      <a:pPr algn="l" defTabSz="1733973">
                        <a:defRPr>
                          <a:solidFill>
                            <a:srgbClr val="000000"/>
                          </a:solidFill>
                        </a:defRPr>
                      </a:pPr>
                      <a:r>
                        <a:rPr sz="4400" b="1" cap="all">
                          <a:solidFill>
                            <a:srgbClr val="535353"/>
                          </a:solidFill>
                          <a:effectLst>
                            <a:outerShdw blurRad="25400" dist="25400" dir="5400000" rotWithShape="0">
                              <a:srgbClr val="000000">
                                <a:alpha val="30000"/>
                              </a:srgbClr>
                            </a:outerShdw>
                          </a:effectLst>
                          <a:latin typeface="Calibri"/>
                          <a:ea typeface="Calibri"/>
                          <a:cs typeface="Calibri"/>
                          <a:sym typeface="Calibri"/>
                        </a:rPr>
                        <a:t>data</a:t>
                      </a:r>
                    </a:p>
                  </a:txBody>
                  <a:tcPr marL="50800" marR="50800" marT="50800" marB="50800" anchor="ctr" horzOverflow="overflow">
                    <a:lnL w="12700">
                      <a:solidFill>
                        <a:srgbClr val="000000"/>
                      </a:solidFill>
                    </a:lnL>
                    <a:lnR w="12700">
                      <a:solidFill>
                        <a:srgbClr val="000000"/>
                      </a:solidFill>
                      <a:miter lim="400000"/>
                    </a:lnR>
                    <a:lnT w="12700">
                      <a:solidFill>
                        <a:srgbClr val="000000"/>
                      </a:solidFill>
                    </a:lnT>
                    <a:lnB w="12700">
                      <a:solidFill>
                        <a:srgbClr val="000000"/>
                      </a:solidFill>
                    </a:lnB>
                    <a:noFill/>
                  </a:tcPr>
                </a:tc>
                <a:tc>
                  <a:txBody>
                    <a:bodyPr/>
                    <a:lstStyle/>
                    <a:p>
                      <a:pPr algn="l" defTabSz="1733973">
                        <a:defRPr>
                          <a:solidFill>
                            <a:srgbClr val="000000"/>
                          </a:solidFill>
                        </a:defRPr>
                      </a:pPr>
                      <a:r>
                        <a:rPr sz="4400">
                          <a:solidFill>
                            <a:srgbClr val="535353"/>
                          </a:solidFill>
                          <a:effectLst>
                            <a:outerShdw blurRad="25400" dist="25400" dir="5400000" rotWithShape="0">
                              <a:srgbClr val="000000">
                                <a:alpha val="30000"/>
                              </a:srgbClr>
                            </a:outerShdw>
                          </a:effectLst>
                          <a:latin typeface="Calibri"/>
                          <a:ea typeface="Calibri"/>
                          <a:cs typeface="Calibri"/>
                          <a:sym typeface="Calibri"/>
                        </a:rPr>
                        <a:t>Simple, High data rate (1M msg/sec)</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alpha val="20000"/>
                      </a:srgbClr>
                    </a:solidFill>
                  </a:tcPr>
                </a:tc>
                <a:tc>
                  <a:txBody>
                    <a:bodyPr/>
                    <a:lstStyle/>
                    <a:p>
                      <a:pPr algn="l" defTabSz="1733973">
                        <a:defRPr>
                          <a:solidFill>
                            <a:srgbClr val="000000"/>
                          </a:solidFill>
                        </a:defRPr>
                      </a:pPr>
                      <a:r>
                        <a:rPr sz="4400">
                          <a:solidFill>
                            <a:srgbClr val="535353"/>
                          </a:solidFill>
                          <a:effectLst>
                            <a:outerShdw blurRad="25400" dist="25400" dir="5400000" rotWithShape="0">
                              <a:srgbClr val="000000">
                                <a:alpha val="30000"/>
                              </a:srgbClr>
                            </a:outerShdw>
                          </a:effectLst>
                          <a:latin typeface="Calibri"/>
                          <a:ea typeface="Calibri"/>
                          <a:cs typeface="Calibri"/>
                          <a:sym typeface="Calibri"/>
                        </a:rPr>
                        <a:t>Complex, Low data rate (10K msg/sec)</a:t>
                      </a:r>
                    </a:p>
                  </a:txBody>
                  <a:tcPr marL="50800" marR="50800" marT="50800" marB="508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0000">
                        <a:alpha val="20000"/>
                      </a:srgbClr>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oint-and-click workshop"/>
          <p:cNvSpPr txBox="1">
            <a:spLocks noGrp="1"/>
          </p:cNvSpPr>
          <p:nvPr>
            <p:ph type="ctrTitle"/>
          </p:nvPr>
        </p:nvSpPr>
        <p:spPr>
          <a:prstGeom prst="rect">
            <a:avLst/>
          </a:prstGeom>
        </p:spPr>
        <p:txBody>
          <a:bodyPr/>
          <a:lstStyle/>
          <a:p>
            <a:r>
              <a:t>Point-and-click workshop</a:t>
            </a:r>
          </a:p>
        </p:txBody>
      </p:sp>
      <p:sp>
        <p:nvSpPr>
          <p:cNvPr id="168" name="Brandon Ellis M.E., Data Commander Inventor"/>
          <p:cNvSpPr txBox="1">
            <a:spLocks noGrp="1"/>
          </p:cNvSpPr>
          <p:nvPr>
            <p:ph type="subTitle" sz="quarter" idx="1"/>
          </p:nvPr>
        </p:nvSpPr>
        <p:spPr>
          <a:prstGeom prst="rect">
            <a:avLst/>
          </a:prstGeom>
        </p:spPr>
        <p:txBody>
          <a:bodyPr/>
          <a:lstStyle/>
          <a:p>
            <a:r>
              <a:t>Brandon Ellis M.E., Data Commander Inventor</a:t>
            </a:r>
          </a:p>
        </p:txBody>
      </p:sp>
    </p:spTree>
  </p:cSld>
  <p:clrMapOvr>
    <a:masterClrMapping/>
  </p:clrMapOvr>
  <p:transition spd="med"/>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335</TotalTime>
  <Words>1232</Words>
  <Application>Microsoft Office PowerPoint</Application>
  <PresentationFormat>Custom</PresentationFormat>
  <Paragraphs>92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Gill Sans Light</vt:lpstr>
      <vt:lpstr>Helvetica Neue</vt:lpstr>
      <vt:lpstr>Trebuchet MS</vt:lpstr>
      <vt:lpstr>Showroom</vt:lpstr>
      <vt:lpstr>translating Industry 4.0</vt:lpstr>
      <vt:lpstr>#otmesit</vt:lpstr>
      <vt:lpstr>PowerPoint Presentation</vt:lpstr>
      <vt:lpstr>4th Industrial Revolution</vt:lpstr>
      <vt:lpstr>management</vt:lpstr>
      <vt:lpstr>QA:Quality Assurance</vt:lpstr>
      <vt:lpstr>PowerPoint Presentation</vt:lpstr>
      <vt:lpstr>PowerPoint Presentation</vt:lpstr>
      <vt:lpstr>Point-and-click workshop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translating Industry 4.0</dc:title>
  <cp:lastModifiedBy>B Ellis</cp:lastModifiedBy>
  <cp:revision>4</cp:revision>
  <dcterms:modified xsi:type="dcterms:W3CDTF">2017-10-26T22:30:34Z</dcterms:modified>
</cp:coreProperties>
</file>